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Nunito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Nunito-regular.fntdata"/><Relationship Id="rId14" Type="http://schemas.openxmlformats.org/officeDocument/2006/relationships/slide" Target="slides/slide9.xml"/><Relationship Id="rId17" Type="http://schemas.openxmlformats.org/officeDocument/2006/relationships/font" Target="fonts/Nunito-italic.fntdata"/><Relationship Id="rId16" Type="http://schemas.openxmlformats.org/officeDocument/2006/relationships/font" Target="fonts/Nuni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Nuni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70990404f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70990404f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70990404f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70990404f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70990404f2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70990404f2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70990404f2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70990404f2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70990404f2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70990404f2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70990404f2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370990404f2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70990404f2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70990404f2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70990404f2_0_6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370990404f2_0_6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1858703" y="17535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"Искусство системного мышления: 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Откройте свою СУПЕРСИЛУ системного аналитика!"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ru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Как видеть корень проблем, а не симптомы – и создавать будущее проектов.</a:t>
            </a:r>
            <a:endParaRPr/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0" name="Google Shape;130;p13" title="Gemini_Generated_Image_f8qm42f8qm42f8q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54550" y="203625"/>
            <a:ext cx="2183327" cy="21833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Почему мы часто "лечим симптомы", а не болезнь?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u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Ловушка: А всегда приводит к Б.</a:t>
            </a:r>
            <a:endParaRPr i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7" name="Google Shape;137;p14" title="Gemini_Generated_Image_w55ddkw55ddkw55d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10775" y="337800"/>
            <a:ext cx="2917202" cy="29172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5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Система = Элементы + Связи + Цель + Динамика.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u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Ваш проект — ЖИВАЯ система!</a:t>
            </a:r>
            <a:endParaRPr i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4" name="Google Shape;144;p15" title="Gemini_Generated_Image_r1y0n8r1y0n8r1y0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1600" y="201050"/>
            <a:ext cx="4237676" cy="4237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6"/>
          <p:cNvSpPr txBox="1"/>
          <p:nvPr>
            <p:ph idx="1" type="body"/>
          </p:nvPr>
        </p:nvSpPr>
        <p:spPr>
          <a:xfrm>
            <a:off x="819150" y="1990725"/>
            <a:ext cx="4463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Двигатели изменений: Усиливающие (положительные) vs. Балансирующие (отрицательные) петли.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i="1" lang="ru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Усиливающая: Рост ошибок → Больше стресса → ЕЩЕ больше ошибок (порочный круг)</a:t>
            </a:r>
            <a:endParaRPr i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i="1" lang="ru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Балансирующая: Автоматизация тестов → Меньше ошибок → Спокойная команда (добродетельный круг)</a:t>
            </a:r>
            <a:endParaRPr i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1" name="Google Shape;151;p16" title="Gemini_Generated_Image_qbdn0mqbdn0mqbdn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19500" y="992375"/>
            <a:ext cx="3308698" cy="3308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7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7"/>
          <p:cNvSpPr txBox="1"/>
          <p:nvPr>
            <p:ph idx="1" type="body"/>
          </p:nvPr>
        </p:nvSpPr>
        <p:spPr>
          <a:xfrm>
            <a:off x="719050" y="1936825"/>
            <a:ext cx="35622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Не просто верхушка: 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u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События → Паттерны → </a:t>
            </a:r>
            <a:r>
              <a:rPr b="1" lang="ru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Структура → Ментальные модели.</a:t>
            </a:r>
            <a:endParaRPr i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8" name="Google Shape;158;p17" title="Gemini_Generated_Image_bbltr2bbltr2bbl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4600" y="346600"/>
            <a:ext cx="3798876" cy="3798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8"/>
          <p:cNvSpPr txBox="1"/>
          <p:nvPr>
            <p:ph idx="1" type="body"/>
          </p:nvPr>
        </p:nvSpPr>
        <p:spPr>
          <a:xfrm>
            <a:off x="819150" y="1990725"/>
            <a:ext cx="41325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Запасы: Что накапливается (техдолг, фичи в бэклоге, недовольные клиенты).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u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Потоки: Что изменяет запасы (новая разработка, рефакторинг, отток клиентов).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u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Рычаги воздействия: Где одно маленькое изменение дает БОЛЬШОЙ эффект.</a:t>
            </a:r>
            <a:endParaRPr i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5" name="Google Shape;16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58150" y="1601575"/>
            <a:ext cx="2998100" cy="230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9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9"/>
          <p:cNvSpPr txBox="1"/>
          <p:nvPr>
            <p:ph idx="1" type="body"/>
          </p:nvPr>
        </p:nvSpPr>
        <p:spPr>
          <a:xfrm>
            <a:off x="819150" y="1990725"/>
            <a:ext cx="34236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Моя история: От "странного" бага к системному решению.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i="1" lang="ru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Проблема: Раз в месяц падает отчетность.</a:t>
            </a:r>
            <a:endParaRPr i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i="1" lang="ru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Системный анализ: Как связаны Финансы + Система + Люди.</a:t>
            </a:r>
            <a:endParaRPr i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i="1" lang="ru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Решение: Улучшение процессов, а не просто "фикс".</a:t>
            </a:r>
            <a:endParaRPr/>
          </a:p>
        </p:txBody>
      </p:sp>
      <p:pic>
        <p:nvPicPr>
          <p:cNvPr id="172" name="Google Shape;17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0350" y="1498300"/>
            <a:ext cx="4596450" cy="25863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0"/>
          <p:cNvSpPr txBox="1"/>
          <p:nvPr>
            <p:ph idx="1" type="body"/>
          </p:nvPr>
        </p:nvSpPr>
        <p:spPr>
          <a:xfrm>
            <a:off x="819150" y="1990725"/>
            <a:ext cx="36930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 шага для вашей новой суперсилы: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</a:pPr>
            <a:r>
              <a:rPr b="1" lang="ru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Задавайте "системные" вопросы:</a:t>
            </a:r>
            <a:r>
              <a:rPr lang="ru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ПОЧЕМУ? ЧТО ЕСЛИ? КАК ЭТО ПОВЛИЯЕТ?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</a:pPr>
            <a:r>
              <a:rPr b="1" lang="ru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Визуализируйте: Рисуйте причинно-следственные диаграммы (Miro, бумага).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</a:pPr>
            <a:r>
              <a:rPr b="1" lang="ru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Ищите рычаги: Где МОЁ усилие даст МАКСИМАЛЬНЫЙ эффект?</a:t>
            </a:r>
            <a:endParaRPr i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8" name="Google Shape;17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72075" y="1026875"/>
            <a:ext cx="4327050" cy="30897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1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21"/>
          <p:cNvSpPr txBox="1"/>
          <p:nvPr>
            <p:ph idx="1" type="body"/>
          </p:nvPr>
        </p:nvSpPr>
        <p:spPr>
          <a:xfrm>
            <a:off x="819150" y="1990725"/>
            <a:ext cx="42474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Ваш проект — это СИСТЕМА. Начните управлять ей ОСОЗНАННО.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u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Системное мышление: Видеть неочевидное. Строить устойчивое. Предвидеть будущее.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u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"Самый эффективный способ справиться с системой — это изменить ее структуру."</a:t>
            </a:r>
            <a:r>
              <a:rPr lang="ru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- Донелла Медоуз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u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Вопросы? / Ваш следующий шаг?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5" name="Google Shape;18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18750" y="1359700"/>
            <a:ext cx="3772649" cy="21221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